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89" r:id="rId4"/>
    <p:sldId id="263" r:id="rId5"/>
    <p:sldId id="264" r:id="rId6"/>
    <p:sldId id="265" r:id="rId7"/>
    <p:sldId id="266" r:id="rId8"/>
    <p:sldId id="290" r:id="rId9"/>
    <p:sldId id="267" r:id="rId10"/>
    <p:sldId id="268" r:id="rId11"/>
    <p:sldId id="269" r:id="rId12"/>
    <p:sldId id="270" r:id="rId13"/>
    <p:sldId id="291" r:id="rId14"/>
    <p:sldId id="271" r:id="rId15"/>
    <p:sldId id="272" r:id="rId16"/>
    <p:sldId id="278" r:id="rId17"/>
    <p:sldId id="292" r:id="rId18"/>
    <p:sldId id="273" r:id="rId19"/>
    <p:sldId id="274" r:id="rId20"/>
    <p:sldId id="275" r:id="rId21"/>
    <p:sldId id="276" r:id="rId22"/>
    <p:sldId id="293" r:id="rId23"/>
    <p:sldId id="277" r:id="rId24"/>
    <p:sldId id="279" r:id="rId25"/>
    <p:sldId id="280" r:id="rId26"/>
    <p:sldId id="294" r:id="rId27"/>
    <p:sldId id="281" r:id="rId28"/>
    <p:sldId id="282" r:id="rId29"/>
    <p:sldId id="283" r:id="rId30"/>
    <p:sldId id="284" r:id="rId31"/>
    <p:sldId id="295" r:id="rId32"/>
    <p:sldId id="296" r:id="rId3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70707" autoAdjust="0"/>
  </p:normalViewPr>
  <p:slideViewPr>
    <p:cSldViewPr snapToGrid="0">
      <p:cViewPr>
        <p:scale>
          <a:sx n="75" d="100"/>
          <a:sy n="75" d="100"/>
        </p:scale>
        <p:origin x="1412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Functions#function_parameter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Statements/retur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Control_flow_and_error_handling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Comparison_Operator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_Object_Model/Introduc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querySelectorAl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JavaScript/Building_blocks/Event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javascrip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lint.org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va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cop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lengt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lic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Arithmetic_Operator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Highlight</a:t>
            </a:r>
            <a:r>
              <a:rPr lang="hr-HR" dirty="0"/>
              <a:t> </a:t>
            </a:r>
            <a:r>
              <a:rPr lang="hr-HR" dirty="0" err="1"/>
              <a:t>JavaScript’s</a:t>
            </a:r>
            <a:r>
              <a:rPr lang="hr-HR" dirty="0"/>
              <a:t> </a:t>
            </a:r>
            <a:r>
              <a:rPr lang="hr-HR" dirty="0" err="1"/>
              <a:t>ubiquity</a:t>
            </a:r>
            <a:r>
              <a:rPr lang="hr-HR" dirty="0"/>
              <a:t>: front‑</a:t>
            </a:r>
            <a:r>
              <a:rPr lang="hr-HR" dirty="0" err="1"/>
              <a:t>end</a:t>
            </a:r>
            <a:r>
              <a:rPr lang="hr-HR" dirty="0"/>
              <a:t> (DOM </a:t>
            </a:r>
            <a:r>
              <a:rPr lang="hr-HR" dirty="0" err="1"/>
              <a:t>manipulation</a:t>
            </a:r>
            <a:r>
              <a:rPr lang="hr-HR" dirty="0"/>
              <a:t>, </a:t>
            </a:r>
            <a:r>
              <a:rPr lang="hr-HR" dirty="0" err="1"/>
              <a:t>animations</a:t>
            </a:r>
            <a:r>
              <a:rPr lang="hr-HR" dirty="0"/>
              <a:t>), </a:t>
            </a:r>
            <a:r>
              <a:rPr lang="hr-HR" dirty="0" err="1"/>
              <a:t>back‑end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Node.js,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cross‑platform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React</a:t>
            </a:r>
            <a:r>
              <a:rPr lang="hr-HR" dirty="0"/>
              <a:t> </a:t>
            </a:r>
            <a:r>
              <a:rPr lang="hr-HR" dirty="0" err="1"/>
              <a:t>Native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Contrast</a:t>
            </a:r>
            <a:r>
              <a:rPr lang="hr-HR" dirty="0"/>
              <a:t> </a:t>
            </a:r>
            <a:r>
              <a:rPr lang="hr-HR" dirty="0" err="1"/>
              <a:t>interpreted</a:t>
            </a:r>
            <a:r>
              <a:rPr lang="hr-HR" dirty="0"/>
              <a:t> (JS) vs. </a:t>
            </a:r>
            <a:r>
              <a:rPr lang="hr-HR" dirty="0" err="1"/>
              <a:t>compiled</a:t>
            </a:r>
            <a:r>
              <a:rPr lang="hr-HR" dirty="0"/>
              <a:t> (Java) </a:t>
            </a:r>
            <a:r>
              <a:rPr lang="hr-HR" dirty="0" err="1"/>
              <a:t>languages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JS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named</a:t>
            </a:r>
            <a:r>
              <a:rPr lang="hr-HR" dirty="0"/>
              <a:t> for marketing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90s.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a function with function name(params){…} and explain DRY (Don’t Repeat Yourself).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Exercise: replace an alert() with console.log() via a simple function call.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Functions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258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</a:t>
            </a:r>
            <a:r>
              <a:rPr lang="hr-HR" dirty="0" err="1"/>
              <a:t>parameters</a:t>
            </a:r>
            <a:r>
              <a:rPr lang="hr-HR" dirty="0"/>
              <a:t> make </a:t>
            </a:r>
            <a:r>
              <a:rPr lang="hr-HR" dirty="0" err="1"/>
              <a:t>functions</a:t>
            </a:r>
            <a:r>
              <a:rPr lang="hr-HR" dirty="0"/>
              <a:t> </a:t>
            </a:r>
            <a:r>
              <a:rPr lang="hr-HR" dirty="0" err="1"/>
              <a:t>reusable</a:t>
            </a:r>
            <a:r>
              <a:rPr lang="hr-HR" dirty="0"/>
              <a:t>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bottles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milk</a:t>
            </a:r>
            <a:r>
              <a:rPr lang="hr-HR" dirty="0"/>
              <a:t> at $1.50 </a:t>
            </a:r>
            <a:r>
              <a:rPr lang="hr-HR" dirty="0" err="1"/>
              <a:t>each</a:t>
            </a:r>
            <a:r>
              <a:rPr lang="hr-H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Distinguish</a:t>
            </a:r>
            <a:r>
              <a:rPr lang="hr-HR" dirty="0"/>
              <a:t> side‑</a:t>
            </a:r>
            <a:r>
              <a:rPr lang="hr-HR" dirty="0" err="1"/>
              <a:t>effect</a:t>
            </a:r>
            <a:r>
              <a:rPr lang="hr-HR" dirty="0"/>
              <a:t> </a:t>
            </a:r>
            <a:r>
              <a:rPr lang="hr-HR" dirty="0" err="1"/>
              <a:t>functions</a:t>
            </a:r>
            <a:r>
              <a:rPr lang="hr-HR" dirty="0"/>
              <a:t> (no </a:t>
            </a:r>
            <a:r>
              <a:rPr lang="hr-HR" dirty="0" err="1"/>
              <a:t>return</a:t>
            </a:r>
            <a:r>
              <a:rPr lang="hr-HR" dirty="0"/>
              <a:t>) vs. pure </a:t>
            </a:r>
            <a:r>
              <a:rPr lang="hr-HR" dirty="0" err="1"/>
              <a:t>functions</a:t>
            </a:r>
            <a:r>
              <a:rPr lang="hr-HR" dirty="0"/>
              <a:t> (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return</a:t>
            </a:r>
            <a:r>
              <a:rPr lang="hr-HR" dirty="0"/>
              <a:t> </a:t>
            </a:r>
            <a:r>
              <a:rPr lang="hr-HR" dirty="0" err="1"/>
              <a:t>value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Function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parameters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return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141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Conditions</a:t>
            </a:r>
            <a:r>
              <a:rPr lang="hr-HR" b="1" dirty="0"/>
              <a:t>:</a:t>
            </a:r>
            <a:r>
              <a:rPr lang="hr-HR" dirty="0"/>
              <a:t> </a:t>
            </a:r>
            <a:r>
              <a:rPr lang="hr-HR" dirty="0" err="1"/>
              <a:t>if</a:t>
            </a:r>
            <a:r>
              <a:rPr lang="hr-HR" dirty="0"/>
              <a:t> / </a:t>
            </a:r>
            <a:r>
              <a:rPr lang="hr-HR" dirty="0" err="1"/>
              <a:t>else</a:t>
            </a:r>
            <a:r>
              <a:rPr lang="hr-HR" dirty="0"/>
              <a:t>, </a:t>
            </a:r>
            <a:r>
              <a:rPr lang="hr-HR" dirty="0" err="1"/>
              <a:t>switch</a:t>
            </a:r>
            <a:r>
              <a:rPr lang="hr-HR" dirty="0"/>
              <a:t> for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Comparators</a:t>
            </a:r>
            <a:r>
              <a:rPr lang="hr-HR" b="1" dirty="0"/>
              <a:t>:</a:t>
            </a:r>
            <a:r>
              <a:rPr lang="hr-HR" dirty="0"/>
              <a:t> === vs. ==, &lt;, &gt;, </a:t>
            </a:r>
            <a:r>
              <a:rPr lang="hr-HR" dirty="0" err="1"/>
              <a:t>etc</a:t>
            </a:r>
            <a:r>
              <a:rPr lang="hr-HR" dirty="0"/>
              <a:t>.,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Logical</a:t>
            </a:r>
            <a:r>
              <a:rPr lang="hr-HR" b="1" dirty="0"/>
              <a:t> </a:t>
            </a:r>
            <a:r>
              <a:rPr lang="hr-HR" b="1" dirty="0" err="1"/>
              <a:t>Operators</a:t>
            </a:r>
            <a:r>
              <a:rPr lang="hr-HR" b="1" dirty="0"/>
              <a:t>:</a:t>
            </a:r>
            <a:r>
              <a:rPr lang="hr-HR" dirty="0"/>
              <a:t> &amp;&amp;, ||, !, short‑</a:t>
            </a:r>
            <a:r>
              <a:rPr lang="hr-HR" dirty="0" err="1"/>
              <a:t>circuit</a:t>
            </a:r>
            <a:r>
              <a:rPr lang="hr-HR" dirty="0"/>
              <a:t> </a:t>
            </a:r>
            <a:r>
              <a:rPr lang="hr-HR" dirty="0" err="1"/>
              <a:t>behavior</a:t>
            </a:r>
            <a:r>
              <a:rPr lang="hr-HR" dirty="0"/>
              <a:t> for </a:t>
            </a:r>
            <a:r>
              <a:rPr lang="hr-HR" dirty="0" err="1"/>
              <a:t>defaults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Control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flow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and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error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handling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4"/>
              </a:rPr>
              <a:t>Comparison</a:t>
            </a:r>
            <a:r>
              <a:rPr lang="hr-HR" dirty="0">
                <a:hlinkClick r:id="rId4"/>
              </a:rPr>
              <a:t> </a:t>
            </a:r>
            <a:r>
              <a:rPr lang="hr-HR" dirty="0" err="1">
                <a:hlinkClick r:id="rId4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Effective</a:t>
            </a:r>
            <a:r>
              <a:rPr lang="hr-HR" i="1" dirty="0"/>
              <a:t> JavaScript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David Herman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Types</a:t>
            </a:r>
            <a:r>
              <a:rPr lang="hr-HR" i="1" dirty="0"/>
              <a:t> &amp; </a:t>
            </a:r>
            <a:r>
              <a:rPr lang="hr-HR" i="1" dirty="0" err="1"/>
              <a:t>Grammar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8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how the browser parses HTML into a tree of nodes that JS can traverse and manipulate.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document global and basic node types (Element, Text, Comment).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Introduction to the DOM</a:t>
            </a:r>
            <a:endParaRPr lang="en-US" dirty="0"/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244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selecting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via </a:t>
            </a:r>
            <a:r>
              <a:rPr lang="hr-HR" dirty="0" err="1"/>
              <a:t>getElementsByTagName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querySelectorAll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select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third</a:t>
            </a:r>
            <a:r>
              <a:rPr lang="hr-HR" dirty="0"/>
              <a:t> &lt;li&gt;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its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to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name</a:t>
            </a:r>
            <a:r>
              <a:rPr lang="hr-HR" dirty="0"/>
              <a:t> </a:t>
            </a:r>
            <a:r>
              <a:rPr lang="hr-HR" dirty="0" err="1"/>
              <a:t>without</a:t>
            </a:r>
            <a:r>
              <a:rPr lang="hr-HR" dirty="0"/>
              <a:t> </a:t>
            </a:r>
            <a:r>
              <a:rPr lang="hr-HR" dirty="0" err="1"/>
              <a:t>editing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HTML.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Document.querySelectorAll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64232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querySelector</a:t>
            </a:r>
            <a:r>
              <a:rPr lang="hr-HR" dirty="0"/>
              <a:t>() for complex CSS‑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selectors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change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color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a “Google” link </a:t>
            </a:r>
            <a:r>
              <a:rPr lang="hr-HR" dirty="0" err="1"/>
              <a:t>dynamically</a:t>
            </a:r>
            <a:r>
              <a:rPr lang="hr-HR" dirty="0"/>
              <a:t> via JS.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Element.querySelector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82277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5FC-0A35-ABD5-D915-15D984ACC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055A8-2B57-7B0B-F462-C39B7BEC4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A59A3-4099-C49A-BF76-B8992377B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Set </a:t>
            </a:r>
            <a:r>
              <a:rPr lang="hr-HR" dirty="0" err="1"/>
              <a:t>clear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dynamic</a:t>
            </a:r>
            <a:r>
              <a:rPr lang="hr-HR" dirty="0"/>
              <a:t> </a:t>
            </a:r>
            <a:r>
              <a:rPr lang="hr-HR" dirty="0" err="1"/>
              <a:t>form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, </a:t>
            </a:r>
            <a:r>
              <a:rPr lang="hr-HR" dirty="0" err="1"/>
              <a:t>delete</a:t>
            </a:r>
            <a:r>
              <a:rPr lang="hr-HR" dirty="0"/>
              <a:t> </a:t>
            </a:r>
            <a:r>
              <a:rPr lang="hr-HR" dirty="0" err="1"/>
              <a:t>buttons</a:t>
            </a:r>
            <a:r>
              <a:rPr lang="hr-HR" dirty="0"/>
              <a:t>, live </a:t>
            </a:r>
            <a:r>
              <a:rPr lang="hr-HR" dirty="0" err="1"/>
              <a:t>filtering</a:t>
            </a:r>
            <a:r>
              <a:rPr lang="hr-HR" dirty="0"/>
              <a:t>, input </a:t>
            </a:r>
            <a:r>
              <a:rPr lang="hr-HR" dirty="0" err="1"/>
              <a:t>validation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use </a:t>
            </a:r>
            <a:r>
              <a:rPr lang="hr-HR" dirty="0" err="1"/>
              <a:t>of</a:t>
            </a:r>
            <a:r>
              <a:rPr lang="hr-HR" dirty="0"/>
              <a:t> event </a:t>
            </a:r>
            <a:r>
              <a:rPr lang="hr-HR" dirty="0" err="1"/>
              <a:t>listeners</a:t>
            </a:r>
            <a:r>
              <a:rPr lang="hr-HR" dirty="0"/>
              <a:t> (</a:t>
            </a:r>
            <a:r>
              <a:rPr lang="hr-HR" dirty="0" err="1"/>
              <a:t>addEventListener</a:t>
            </a:r>
            <a:r>
              <a:rPr lang="hr-HR" dirty="0"/>
              <a:t>), DOM </a:t>
            </a:r>
            <a:r>
              <a:rPr lang="hr-HR" dirty="0" err="1"/>
              <a:t>updates</a:t>
            </a:r>
            <a:r>
              <a:rPr lang="hr-HR" dirty="0"/>
              <a:t> (</a:t>
            </a:r>
            <a:r>
              <a:rPr lang="hr-HR" dirty="0" err="1"/>
              <a:t>appendChild</a:t>
            </a:r>
            <a:r>
              <a:rPr lang="hr-HR" dirty="0"/>
              <a:t>, </a:t>
            </a:r>
            <a:r>
              <a:rPr lang="hr-HR" dirty="0" err="1"/>
              <a:t>removeChild</a:t>
            </a:r>
            <a:r>
              <a:rPr lang="hr-HR" dirty="0"/>
              <a:t>),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basic</a:t>
            </a:r>
            <a:r>
              <a:rPr lang="hr-HR" dirty="0"/>
              <a:t> </a:t>
            </a:r>
            <a:r>
              <a:rPr lang="hr-HR" dirty="0" err="1"/>
              <a:t>error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Introduction</a:t>
            </a:r>
            <a:r>
              <a:rPr lang="hr-HR" dirty="0">
                <a:hlinkClick r:id="rId3"/>
              </a:rPr>
              <a:t> to </a:t>
            </a:r>
            <a:r>
              <a:rPr lang="hr-HR" dirty="0" err="1">
                <a:hlinkClick r:id="rId3"/>
              </a:rPr>
              <a:t>events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JavaScript DOM </a:t>
            </a:r>
            <a:r>
              <a:rPr lang="hr-HR" dirty="0" err="1"/>
              <a:t>Manipulation</a:t>
            </a:r>
            <a:r>
              <a:rPr lang="hr-HR" dirty="0"/>
              <a:t> </a:t>
            </a:r>
            <a:r>
              <a:rPr lang="hr-HR" dirty="0" err="1"/>
              <a:t>Projects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</a:t>
            </a:r>
            <a:r>
              <a:rPr lang="hr-HR" i="1" dirty="0" err="1"/>
              <a:t>Don’t</a:t>
            </a:r>
            <a:r>
              <a:rPr lang="hr-HR" i="1" dirty="0"/>
              <a:t> Know JS: </a:t>
            </a:r>
            <a:r>
              <a:rPr lang="hr-HR" i="1" dirty="0" err="1"/>
              <a:t>Async</a:t>
            </a:r>
            <a:r>
              <a:rPr lang="hr-HR" i="1" dirty="0"/>
              <a:t> &amp; </a:t>
            </a:r>
            <a:r>
              <a:rPr lang="hr-HR" i="1" dirty="0" err="1"/>
              <a:t>Performance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Kyle Simpson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Professional JavaScript for Web </a:t>
            </a:r>
            <a:r>
              <a:rPr lang="hr-HR" i="1" dirty="0" err="1"/>
              <a:t>Developers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Nicholas C. </a:t>
            </a:r>
            <a:r>
              <a:rPr lang="hr-HR" dirty="0" err="1"/>
              <a:t>Zakas</a:t>
            </a:r>
            <a:endParaRPr lang="hr-HR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CODE - https://github.com/dinoDuvnjak/CTK/tree/main/SHIFT4IT/javascript-introduction/4.1-final-exercise</a:t>
            </a:r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E35D8-AE1F-15DD-AE88-EEE120CA9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9380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coding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: single </a:t>
            </a:r>
            <a:r>
              <a:rPr lang="hr-HR" dirty="0" err="1"/>
              <a:t>versus</a:t>
            </a:r>
            <a:r>
              <a:rPr lang="hr-HR" dirty="0"/>
              <a:t> </a:t>
            </a:r>
            <a:r>
              <a:rPr lang="hr-HR" dirty="0" err="1"/>
              <a:t>double</a:t>
            </a:r>
            <a:r>
              <a:rPr lang="hr-HR" dirty="0"/>
              <a:t> </a:t>
            </a:r>
            <a:r>
              <a:rPr lang="hr-HR" dirty="0" err="1"/>
              <a:t>quotes</a:t>
            </a:r>
            <a:r>
              <a:rPr lang="hr-HR" dirty="0"/>
              <a:t>, </a:t>
            </a:r>
            <a:r>
              <a:rPr lang="hr-HR" dirty="0" err="1"/>
              <a:t>semicolon</a:t>
            </a:r>
            <a:r>
              <a:rPr lang="hr-HR" dirty="0"/>
              <a:t> </a:t>
            </a:r>
            <a:r>
              <a:rPr lang="hr-HR" dirty="0" err="1"/>
              <a:t>usage</a:t>
            </a:r>
            <a:r>
              <a:rPr lang="hr-HR" dirty="0"/>
              <a:t>, </a:t>
            </a:r>
            <a:r>
              <a:rPr lang="hr-HR" dirty="0" err="1"/>
              <a:t>naming</a:t>
            </a:r>
            <a:r>
              <a:rPr lang="hr-HR" dirty="0"/>
              <a:t> </a:t>
            </a:r>
            <a:r>
              <a:rPr lang="hr-HR" dirty="0" err="1"/>
              <a:t>conventions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Recommend</a:t>
            </a:r>
            <a:r>
              <a:rPr lang="hr-HR" dirty="0"/>
              <a:t> </a:t>
            </a:r>
            <a:r>
              <a:rPr lang="hr-HR" dirty="0" err="1"/>
              <a:t>adopting</a:t>
            </a:r>
            <a:r>
              <a:rPr lang="hr-HR" dirty="0"/>
              <a:t> a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(</a:t>
            </a:r>
            <a:r>
              <a:rPr lang="hr-HR" dirty="0" err="1"/>
              <a:t>Airbnb</a:t>
            </a:r>
            <a:r>
              <a:rPr lang="hr-HR" dirty="0"/>
              <a:t>, Google)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linters</a:t>
            </a:r>
            <a:r>
              <a:rPr lang="hr-HR" dirty="0"/>
              <a:t> (</a:t>
            </a:r>
            <a:r>
              <a:rPr lang="hr-HR" dirty="0" err="1"/>
              <a:t>ESLint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Airbnb</a:t>
            </a:r>
            <a:r>
              <a:rPr lang="hr-HR" dirty="0"/>
              <a:t> JavaScript </a:t>
            </a:r>
            <a:r>
              <a:rPr lang="hr-HR" dirty="0" err="1"/>
              <a:t>Style</a:t>
            </a:r>
            <a:r>
              <a:rPr lang="hr-HR" dirty="0"/>
              <a:t> </a:t>
            </a:r>
            <a:r>
              <a:rPr lang="hr-HR" dirty="0" err="1"/>
              <a:t>Guide</a:t>
            </a:r>
            <a:r>
              <a:rPr lang="hr-HR" dirty="0"/>
              <a:t> – </a:t>
            </a:r>
            <a:r>
              <a:rPr lang="hr-HR" dirty="0">
                <a:hlinkClick r:id="rId3"/>
              </a:rPr>
              <a:t>github.com/</a:t>
            </a:r>
            <a:r>
              <a:rPr lang="hr-HR" dirty="0" err="1">
                <a:hlinkClick r:id="rId3"/>
              </a:rPr>
              <a:t>airbnb</a:t>
            </a:r>
            <a:r>
              <a:rPr lang="hr-HR" dirty="0">
                <a:hlinkClick r:id="rId3"/>
              </a:rPr>
              <a:t>/</a:t>
            </a:r>
            <a:r>
              <a:rPr lang="hr-HR" dirty="0" err="1">
                <a:hlinkClick r:id="rId3"/>
              </a:rPr>
              <a:t>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ESLint</a:t>
            </a:r>
            <a:r>
              <a:rPr lang="hr-HR" dirty="0"/>
              <a:t> – </a:t>
            </a:r>
            <a:r>
              <a:rPr lang="hr-HR" dirty="0">
                <a:hlinkClick r:id="rId4"/>
              </a:rPr>
              <a:t>eslint.org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4937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button</a:t>
            </a:r>
            <a:r>
              <a:rPr lang="hr-HR" dirty="0"/>
              <a:t> </a:t>
            </a:r>
            <a:r>
              <a:rPr lang="hr-HR" dirty="0" err="1"/>
              <a:t>onclick</a:t>
            </a:r>
            <a:r>
              <a:rPr lang="hr-HR" dirty="0"/>
              <a:t>="…"&gt; –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tests</a:t>
            </a:r>
            <a:r>
              <a:rPr lang="hr-HR" dirty="0"/>
              <a:t> but </a:t>
            </a:r>
            <a:r>
              <a:rPr lang="hr-HR" dirty="0" err="1"/>
              <a:t>poor</a:t>
            </a:r>
            <a:r>
              <a:rPr lang="hr-HR" dirty="0"/>
              <a:t> </a:t>
            </a:r>
            <a:r>
              <a:rPr lang="hr-HR" dirty="0" err="1"/>
              <a:t>maintainability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:</a:t>
            </a:r>
            <a:r>
              <a:rPr lang="hr-HR" dirty="0"/>
              <a:t> &lt;</a:t>
            </a:r>
            <a:r>
              <a:rPr lang="hr-HR" dirty="0" err="1"/>
              <a:t>script</a:t>
            </a:r>
            <a:r>
              <a:rPr lang="hr-HR" dirty="0"/>
              <a:t>&gt;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page</a:t>
            </a:r>
            <a:r>
              <a:rPr lang="hr-HR" dirty="0"/>
              <a:t> </a:t>
            </a:r>
            <a:r>
              <a:rPr lang="hr-HR" dirty="0" err="1"/>
              <a:t>head</a:t>
            </a:r>
            <a:r>
              <a:rPr lang="hr-HR" dirty="0"/>
              <a:t>/</a:t>
            </a:r>
            <a:r>
              <a:rPr lang="hr-HR" dirty="0" err="1"/>
              <a:t>body</a:t>
            </a:r>
            <a:r>
              <a:rPr lang="hr-HR" dirty="0"/>
              <a:t> – </a:t>
            </a:r>
            <a:r>
              <a:rPr lang="hr-HR" dirty="0" err="1"/>
              <a:t>central</a:t>
            </a:r>
            <a:r>
              <a:rPr lang="hr-HR" dirty="0"/>
              <a:t> per‑</a:t>
            </a:r>
            <a:r>
              <a:rPr lang="hr-HR" dirty="0" err="1"/>
              <a:t>page</a:t>
            </a:r>
            <a:r>
              <a:rPr lang="hr-HR" dirty="0"/>
              <a:t>, but </a:t>
            </a:r>
            <a:r>
              <a:rPr lang="hr-HR" dirty="0" err="1"/>
              <a:t>duplicates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External:</a:t>
            </a:r>
            <a:r>
              <a:rPr lang="hr-HR" dirty="0"/>
              <a:t> &lt;script src="app.js" defer&gt; – best practice for caching and separation of concerns; explain defer/async.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2744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Cover</a:t>
            </a:r>
            <a:r>
              <a:rPr lang="hr-HR" dirty="0"/>
              <a:t> </a:t>
            </a:r>
            <a:r>
              <a:rPr lang="hr-HR" dirty="0" err="1"/>
              <a:t>primitive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(</a:t>
            </a:r>
            <a:r>
              <a:rPr lang="hr-HR" dirty="0" err="1"/>
              <a:t>String</a:t>
            </a:r>
            <a:r>
              <a:rPr lang="hr-HR" dirty="0"/>
              <a:t>, </a:t>
            </a:r>
            <a:r>
              <a:rPr lang="hr-HR" dirty="0" err="1"/>
              <a:t>Number</a:t>
            </a:r>
            <a:r>
              <a:rPr lang="hr-HR" dirty="0"/>
              <a:t>, </a:t>
            </a:r>
            <a:r>
              <a:rPr lang="hr-HR" dirty="0" err="1"/>
              <a:t>Boolean</a:t>
            </a:r>
            <a:r>
              <a:rPr lang="hr-HR" dirty="0"/>
              <a:t>, </a:t>
            </a:r>
            <a:r>
              <a:rPr lang="hr-HR" dirty="0" err="1"/>
              <a:t>null</a:t>
            </a:r>
            <a:r>
              <a:rPr lang="hr-HR" dirty="0"/>
              <a:t>, </a:t>
            </a:r>
            <a:r>
              <a:rPr lang="hr-HR" dirty="0" err="1"/>
              <a:t>undefined</a:t>
            </a:r>
            <a:r>
              <a:rPr lang="hr-HR" dirty="0"/>
              <a:t>, </a:t>
            </a:r>
            <a:r>
              <a:rPr lang="hr-HR" dirty="0" err="1"/>
              <a:t>Symbol</a:t>
            </a:r>
            <a:r>
              <a:rPr lang="hr-HR" dirty="0"/>
              <a:t>, </a:t>
            </a:r>
            <a:r>
              <a:rPr lang="hr-HR" dirty="0" err="1"/>
              <a:t>BigInt</a:t>
            </a:r>
            <a:r>
              <a:rPr lang="hr-HR" dirty="0"/>
              <a:t>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Objects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type</a:t>
            </a:r>
            <a:r>
              <a:rPr lang="hr-HR" dirty="0"/>
              <a:t> </a:t>
            </a:r>
            <a:r>
              <a:rPr lang="hr-HR" dirty="0" err="1"/>
              <a:t>coercion</a:t>
            </a:r>
            <a:r>
              <a:rPr lang="hr-HR" dirty="0"/>
              <a:t> </a:t>
            </a:r>
            <a:r>
              <a:rPr lang="hr-HR" dirty="0" err="1"/>
              <a:t>pitfalls</a:t>
            </a:r>
            <a:r>
              <a:rPr lang="hr-HR" dirty="0"/>
              <a:t> ('5' + 2 === '52' vs. 5 + +'2' === 7).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684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 var, let, and const. Recommend defaulting to const, then let for </a:t>
            </a:r>
            <a:r>
              <a:rPr lang="en-US" dirty="0" err="1"/>
              <a:t>reassignable</a:t>
            </a:r>
            <a:r>
              <a:rPr lang="en-US" dirty="0"/>
              <a:t>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examples of redeclaration and scope differences in a live REPL.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>
                <a:hlinkClick r:id="rId3"/>
              </a:rPr>
              <a:t>var, let, and const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Info – Let and Const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459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vs.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scope</a:t>
            </a:r>
            <a:r>
              <a:rPr lang="hr-HR" dirty="0"/>
              <a:t>.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Temporal</a:t>
            </a:r>
            <a:r>
              <a:rPr lang="hr-HR" dirty="0"/>
              <a:t> Dead Zone (TDZ)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accessing</a:t>
            </a:r>
            <a:r>
              <a:rPr lang="hr-HR" dirty="0"/>
              <a:t> let/</a:t>
            </a:r>
            <a:r>
              <a:rPr lang="hr-HR" dirty="0" err="1"/>
              <a:t>const</a:t>
            </a:r>
            <a:r>
              <a:rPr lang="hr-HR" dirty="0"/>
              <a:t> </a:t>
            </a:r>
            <a:r>
              <a:rPr lang="hr-HR" dirty="0" err="1"/>
              <a:t>before</a:t>
            </a:r>
            <a:r>
              <a:rPr lang="hr-HR" dirty="0"/>
              <a:t> </a:t>
            </a:r>
            <a:r>
              <a:rPr lang="hr-HR" dirty="0" err="1"/>
              <a:t>declaration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Show how var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hoisted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example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Scope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</a:t>
            </a:r>
            <a:r>
              <a:rPr lang="hr-HR" dirty="0" err="1"/>
              <a:t>Hoisting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453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str.length</a:t>
            </a:r>
            <a:r>
              <a:rPr lang="en-US" dirty="0"/>
              <a:t> to enforce limits (e.g., Twitter‐style 140‑character checks).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a prompt/alert exercise that counts remaining characters.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MDN Web Docs – </a:t>
            </a:r>
            <a:r>
              <a:rPr lang="en-US" dirty="0" err="1">
                <a:hlinkClick r:id="rId3"/>
              </a:rPr>
              <a:t>String.prototype.length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392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slice</a:t>
            </a:r>
            <a:r>
              <a:rPr lang="hr-HR" dirty="0"/>
              <a:t>(start, </a:t>
            </a:r>
            <a:r>
              <a:rPr lang="hr-HR" dirty="0" err="1"/>
              <a:t>end</a:t>
            </a:r>
            <a:r>
              <a:rPr lang="hr-HR" dirty="0"/>
              <a:t>), </a:t>
            </a:r>
            <a:r>
              <a:rPr lang="hr-HR" dirty="0" err="1"/>
              <a:t>including</a:t>
            </a:r>
            <a:r>
              <a:rPr lang="hr-HR" dirty="0"/>
              <a:t> negative </a:t>
            </a:r>
            <a:r>
              <a:rPr lang="hr-HR" dirty="0" err="1"/>
              <a:t>indices</a:t>
            </a:r>
            <a:r>
              <a:rPr lang="hr-HR" dirty="0"/>
              <a:t>, to </a:t>
            </a:r>
            <a:r>
              <a:rPr lang="hr-HR" dirty="0" err="1"/>
              <a:t>truncate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Build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slicing</a:t>
            </a:r>
            <a:r>
              <a:rPr lang="hr-HR" dirty="0"/>
              <a:t> </a:t>
            </a:r>
            <a:r>
              <a:rPr lang="hr-HR" dirty="0" err="1"/>
              <a:t>text</a:t>
            </a:r>
            <a:r>
              <a:rPr lang="hr-HR" dirty="0"/>
              <a:t> </a:t>
            </a:r>
            <a:r>
              <a:rPr lang="hr-HR" dirty="0" err="1"/>
              <a:t>over</a:t>
            </a:r>
            <a:r>
              <a:rPr lang="hr-HR" dirty="0"/>
              <a:t> 140 </a:t>
            </a:r>
            <a:r>
              <a:rPr lang="hr-HR" dirty="0" err="1"/>
              <a:t>characters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displaying</a:t>
            </a:r>
            <a:r>
              <a:rPr lang="hr-HR" dirty="0"/>
              <a:t> via </a:t>
            </a:r>
            <a:r>
              <a:rPr lang="hr-HR" dirty="0" err="1"/>
              <a:t>alert</a:t>
            </a:r>
            <a:r>
              <a:rPr lang="hr-HR" dirty="0"/>
              <a:t>().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String.prototype.slice</a:t>
            </a:r>
            <a:r>
              <a:rPr lang="hr-HR" dirty="0">
                <a:hlinkClick r:id="rId3"/>
              </a:rPr>
              <a:t>()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7461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Review</a:t>
            </a:r>
            <a:r>
              <a:rPr lang="hr-HR" dirty="0"/>
              <a:t> +, -, *, /, %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precedence</a:t>
            </a:r>
            <a:r>
              <a:rPr lang="hr-HR" dirty="0"/>
              <a:t>; show how </a:t>
            </a:r>
            <a:r>
              <a:rPr lang="hr-HR" dirty="0" err="1"/>
              <a:t>parentheses</a:t>
            </a:r>
            <a:r>
              <a:rPr lang="hr-HR" dirty="0"/>
              <a:t> alter </a:t>
            </a:r>
            <a:r>
              <a:rPr lang="hr-HR" dirty="0" err="1"/>
              <a:t>evaluation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Example</a:t>
            </a:r>
            <a:r>
              <a:rPr lang="hr-HR" dirty="0"/>
              <a:t> </a:t>
            </a:r>
            <a:r>
              <a:rPr lang="hr-HR" dirty="0" err="1"/>
              <a:t>exercise</a:t>
            </a:r>
            <a:r>
              <a:rPr lang="hr-HR" dirty="0"/>
              <a:t>: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err="1"/>
              <a:t>user</a:t>
            </a:r>
            <a:r>
              <a:rPr lang="hr-HR" dirty="0"/>
              <a:t> for input (</a:t>
            </a:r>
            <a:r>
              <a:rPr lang="hr-HR" dirty="0" err="1"/>
              <a:t>e.g</a:t>
            </a:r>
            <a:r>
              <a:rPr lang="hr-HR" dirty="0"/>
              <a:t>., </a:t>
            </a:r>
            <a:r>
              <a:rPr lang="hr-HR" dirty="0" err="1"/>
              <a:t>dog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→ human </a:t>
            </a:r>
            <a:r>
              <a:rPr lang="hr-HR" dirty="0" err="1"/>
              <a:t>years</a:t>
            </a:r>
            <a:r>
              <a:rPr lang="hr-HR" dirty="0"/>
              <a:t> formula)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alert</a:t>
            </a:r>
            <a:r>
              <a:rPr lang="hr-HR" dirty="0"/>
              <a:t>() </a:t>
            </a:r>
            <a:r>
              <a:rPr lang="hr-HR" dirty="0" err="1"/>
              <a:t>result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</a:t>
            </a:r>
            <a:r>
              <a:rPr lang="hr-HR" dirty="0" err="1"/>
              <a:t>Docs</a:t>
            </a:r>
            <a:r>
              <a:rPr lang="hr-HR" dirty="0"/>
              <a:t> – </a:t>
            </a:r>
            <a:r>
              <a:rPr lang="hr-HR" dirty="0" err="1">
                <a:hlinkClick r:id="rId3"/>
              </a:rPr>
              <a:t>Arithmetic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operators</a:t>
            </a:r>
            <a:endParaRPr lang="hr-HR" dirty="0"/>
          </a:p>
          <a:p>
            <a:pPr>
              <a:buNone/>
            </a:pPr>
            <a:r>
              <a:rPr lang="hr-HR" b="1" dirty="0" err="1"/>
              <a:t>Additional</a:t>
            </a:r>
            <a:r>
              <a:rPr lang="hr-HR" b="1" dirty="0"/>
              <a:t> </a:t>
            </a:r>
            <a:r>
              <a:rPr lang="hr-HR" b="1" dirty="0" err="1"/>
              <a:t>Reading</a:t>
            </a:r>
            <a:r>
              <a:rPr lang="hr-HR" b="1" dirty="0"/>
              <a:t>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 err="1"/>
              <a:t>Programming</a:t>
            </a:r>
            <a:r>
              <a:rPr lang="hr-HR" i="1" dirty="0"/>
              <a:t> JavaScript </a:t>
            </a:r>
            <a:r>
              <a:rPr lang="hr-HR" i="1" dirty="0" err="1"/>
              <a:t>Applications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Eric Elliott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160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19.5.2025.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cope" TargetMode="External"/><Relationship Id="rId2" Type="http://schemas.openxmlformats.org/officeDocument/2006/relationships/hyperlink" Target="https://developer.mozilla.org/en-US/docs/Web/JavaScript/Reference/Statements/var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length" TargetMode="External"/><Relationship Id="rId2" Type="http://schemas.openxmlformats.org/officeDocument/2006/relationships/hyperlink" Target="https://developer.mozilla.org/en-US/docs/Web/JavaScript/Reference/Global_Objects/String/slice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return" TargetMode="External"/><Relationship Id="rId2" Type="http://schemas.openxmlformats.org/officeDocument/2006/relationships/hyperlink" Target="https://developer.mozilla.org/en-US/docs/Web/JavaScript/Guide/Functions#function_parameter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ozilla.org/en-US/docs/Web/JavaScript/Guide/Func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Comparison_Operators" TargetMode="External"/><Relationship Id="rId2" Type="http://schemas.openxmlformats.org/officeDocument/2006/relationships/hyperlink" Target="https://developer.mozilla.org/en-US/docs/Web/JavaScript/Guide/Control_flow_and_error_handling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Introduction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/querySelectorAll" TargetMode="External"/><Relationship Id="rId2" Type="http://schemas.openxmlformats.org/officeDocument/2006/relationships/hyperlink" Target="https://developer.mozilla.org/en-US/docs/Web/API/Element/querySelector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cript" TargetMode="External"/><Relationship Id="rId2" Type="http://schemas.openxmlformats.org/officeDocument/2006/relationships/hyperlink" Target="https://developer.mozilla.org/en-US/docs/Web/JavaScript/Data_structure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53763" y="192310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51573" y="2624991"/>
            <a:ext cx="47137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</a:t>
            </a:r>
            <a:r>
              <a:rPr lang="en-US" sz="2000" dirty="0">
                <a:latin typeface="+mj-lt"/>
              </a:rPr>
              <a:t>Variables defined using var are available within the entire function in which they are declared, even before the declaration itself.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34921" y="2636652"/>
            <a:ext cx="4713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</a:t>
            </a:r>
            <a:r>
              <a:rPr lang="en-US" sz="2000" dirty="0">
                <a:latin typeface="+mj-lt"/>
              </a:rPr>
              <a:t>Variables defined using let are only available within the block {} in which they are defined.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31982" y="189209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3" y="4166252"/>
            <a:ext cx="5216312" cy="17331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538" y="4106557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1844808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1813798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2332954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</a:t>
            </a:r>
            <a:r>
              <a:rPr lang="en-US" sz="2000" dirty="0">
                <a:latin typeface="+mj-lt"/>
              </a:rPr>
              <a:t>VAR is "hoisted" to the top of its function, but initialized as undefined.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</a:t>
            </a:r>
            <a:r>
              <a:rPr lang="en-US" sz="2000" dirty="0">
                <a:latin typeface="+mj-lt"/>
              </a:rPr>
              <a:t>VAR allows the same variable to be redeclared within the same scope.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2293903"/>
            <a:ext cx="4713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👉let </a:t>
            </a:r>
            <a:r>
              <a:rPr lang="en-US" sz="2000" dirty="0">
                <a:latin typeface="+mj-lt"/>
              </a:rPr>
              <a:t>is also raised, but it is not initialized, so if you access it before declaring, you get a </a:t>
            </a:r>
            <a:r>
              <a:rPr lang="en-US" sz="2000" dirty="0" err="1">
                <a:latin typeface="+mj-lt"/>
              </a:rPr>
              <a:t>ReferenceError</a:t>
            </a:r>
            <a:r>
              <a:rPr lang="en-US" sz="2000" dirty="0">
                <a:latin typeface="+mj-lt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👉let </a:t>
            </a:r>
            <a:r>
              <a:rPr lang="en-US" sz="2000" dirty="0">
                <a:latin typeface="+mj-lt"/>
              </a:rPr>
              <a:t>does not allow re-declaration within the same scope.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7" y="3309566"/>
            <a:ext cx="5325623" cy="885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99" y="3331014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07" y="5410869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213" y="5410869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LET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VAR</a:t>
            </a:r>
            <a:endParaRPr lang="hr-HR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👉VAR becomes a property of the window object.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👉let </a:t>
            </a:r>
            <a:r>
              <a:rPr lang="hr-HR" sz="2000" dirty="0" err="1">
                <a:latin typeface="+mj-lt"/>
              </a:rPr>
              <a:t>it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doesn't</a:t>
            </a:r>
            <a:r>
              <a:rPr lang="hr-HR" sz="2000" dirty="0">
                <a:latin typeface="+mj-lt"/>
              </a:rPr>
              <a:t>.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1583179" y="5805526"/>
            <a:ext cx="9707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💡Use let instead of var to better control the reach and avoid unexpected behavior due to hoisting.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43" y="3722117"/>
            <a:ext cx="4312482" cy="18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4774-70C2-7E5B-7014-844CC6CB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814C-B8CF-051E-8CF7-91B9463C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4151-CDB5-4468-9DB0-851825B8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MDN Web Docs – </a:t>
            </a:r>
            <a:r>
              <a:rPr lang="en-US" dirty="0">
                <a:latin typeface="+mj-lt"/>
                <a:hlinkClick r:id="rId2"/>
              </a:rPr>
              <a:t>var, let, and const</a:t>
            </a:r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JavaScript Info – Let and Const</a:t>
            </a:r>
          </a:p>
          <a:p>
            <a:pPr marL="0" algn="l" rtl="0" eaLnBrk="1" latinLnBrk="0" hangingPunct="1">
              <a:buClrTx/>
              <a:buSzPts val="1200"/>
              <a:buFont typeface="Arial" panose="020B0604020202020204" pitchFamily="34" charset="0"/>
              <a:buChar char="•"/>
            </a:pPr>
            <a:r>
              <a:rPr lang="hr-HR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MDN Web Docs – </a:t>
            </a:r>
            <a:r>
              <a:rPr lang="hr-HR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  <a:hlinkClick r:id="rId3"/>
              </a:rPr>
              <a:t>Scope</a:t>
            </a:r>
            <a:endParaRPr lang="hr-HR" dirty="0">
              <a:effectLst/>
              <a:latin typeface="+mj-lt"/>
            </a:endParaRPr>
          </a:p>
          <a:p>
            <a:pPr marL="0" algn="l" rtl="0" eaLnBrk="1" latinLnBrk="0" hangingPunct="1"/>
            <a:r>
              <a:rPr lang="hr-HR" kern="1200" dirty="0">
                <a:solidFill>
                  <a:srgbClr val="000000"/>
                </a:solidFill>
                <a:effectLst/>
                <a:latin typeface="+mj-lt"/>
                <a:ea typeface="+mn-ea"/>
                <a:cs typeface="+mn-cs"/>
              </a:rPr>
              <a:t>JavaScript Info – Hoisting</a:t>
            </a:r>
            <a:endParaRPr lang="hr-HR" dirty="0"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7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002780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161538" y="1905212"/>
            <a:ext cx="47137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👉length tells us how many characters a string has.
👉Useful for checking character limits (e.g. for tweets)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96" y="3320328"/>
            <a:ext cx="3573016" cy="830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15" y="4919853"/>
            <a:ext cx="4511191" cy="1623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2459504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It allows the user to enter text.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Calculates the number of characters.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Shows how many characters are left (max: 140).</a:t>
            </a:r>
            <a:endParaRPr lang="hr-HR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Code commenting</a:t>
            </a:r>
            <a:endParaRPr lang="hr-HR" sz="2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4881136"/>
            <a:ext cx="3840401" cy="6377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17" y="5601908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1938074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1725932"/>
            <a:ext cx="47137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👉slice(start, end) takes the part of the string from start to end (not including end).
👉 It is useful for limiting entries (e.g. the number of characters in a tweet)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5" y="3392501"/>
            <a:ext cx="3746101" cy="11086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👉Example of how to draw the last character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6" y="5636484"/>
            <a:ext cx="3746101" cy="549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3535" y="2504201"/>
            <a:ext cx="46411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It allows the user to enter text.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Shorten text to 140 characters.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Display shortened text using alert().</a:t>
            </a:r>
            <a:endParaRPr lang="hr-HR" sz="2000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261" y="4439264"/>
            <a:ext cx="4221588" cy="16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441"/>
            <a:ext cx="10515600" cy="1325563"/>
          </a:xfrm>
        </p:spPr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5" y="4819699"/>
            <a:ext cx="2562004" cy="610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14335" y="5535125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👉First, multiplication * and division / are performed, then addition + and subtraction -. ✔ 
👉 If we want to change the order, we use parentheses ().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94" y="4733324"/>
            <a:ext cx="2370083" cy="76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05187" y="1916663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Mathematicians operators</a:t>
            </a:r>
            <a:endParaRPr lang="hr-HR" sz="20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Sequence of operations</a:t>
            </a:r>
            <a:endParaRPr lang="hr-HR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1. Prompt input from the user using prompt().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2. Calculate the human years according to the formula.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3. Display the result using alert().</a:t>
            </a:r>
            <a:endParaRPr lang="hr-HR" sz="2000" dirty="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596" y="4979298"/>
            <a:ext cx="3949633" cy="1526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95" y="2445966"/>
            <a:ext cx="5572218" cy="13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5C5A-BBA0-EF48-45B8-29FBF98C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5AFA-1444-FC77-EFC7-489C6CCD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AE4B-2180-B25C-3B48-B50B001A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Programming JavaScript Applications</a:t>
            </a:r>
            <a:r>
              <a:rPr lang="hr-HR" dirty="0"/>
              <a:t> by Eric Elliott</a:t>
            </a:r>
            <a:endParaRPr lang="en-US" dirty="0"/>
          </a:p>
          <a:p>
            <a:r>
              <a:rPr lang="hr-HR" dirty="0"/>
              <a:t>MDN Web Docs – </a:t>
            </a:r>
            <a:r>
              <a:rPr lang="hr-HR" dirty="0">
                <a:hlinkClick r:id="rId2"/>
              </a:rPr>
              <a:t>String.prototype.slice()</a:t>
            </a:r>
            <a:endParaRPr lang="en-US" dirty="0"/>
          </a:p>
          <a:p>
            <a:r>
              <a:rPr lang="en-US" dirty="0"/>
              <a:t>MDN Web Docs – </a:t>
            </a:r>
            <a:r>
              <a:rPr lang="en-US" dirty="0" err="1">
                <a:hlinkClick r:id="rId3"/>
              </a:rPr>
              <a:t>String.prototype.length</a:t>
            </a:r>
            <a:endParaRPr lang="en-US" dirty="0"/>
          </a:p>
          <a:p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6971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67022" y="1978396"/>
            <a:ext cx="487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👉We use it to avoid repeating the code.
👉 We call her only when we need 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17" y="4122741"/>
            <a:ext cx="3418678" cy="1817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199042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33741" y="2418074"/>
            <a:ext cx="46411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Write a code that: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1. Returns the text shown below as a log instead of an </a:t>
            </a:r>
            <a:r>
              <a:rPr lang="en-US" sz="2000" dirty="0" err="1">
                <a:latin typeface="+mj-lt"/>
              </a:rPr>
              <a:t>aler</a:t>
            </a:r>
            <a:endParaRPr lang="hr-HR" sz="2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13" y="3784844"/>
            <a:ext cx="3224229" cy="22236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2896680"/>
            <a:ext cx="5658694" cy="1015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17" y="6150816"/>
            <a:ext cx="6212323" cy="5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7011357" y="176118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7011357" y="2256078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✔ The function should receive the amount of money.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Calculates how many bottles of milk you can buy (1 bottle = $1.5).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It shows how many bottles he can buy.</a:t>
            </a:r>
            <a:endParaRPr lang="hr-HR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619759" y="1690688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Parameters allow a function to receive input and use it within its code
👉 Without parameters, the function always works the same – with parameters we can change its outcome!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00" y="4479792"/>
            <a:ext cx="6018100" cy="1149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3407644"/>
            <a:ext cx="4067502" cy="128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9" y="4874261"/>
            <a:ext cx="4873256" cy="18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395568" y="1836647"/>
            <a:ext cx="5361214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>
                <a:latin typeface="+mj-lt"/>
              </a:rPr>
              <a:t>🔹 JavaScript </a:t>
            </a:r>
            <a:r>
              <a:rPr lang="hr-HR" dirty="0" err="1">
                <a:latin typeface="+mj-lt"/>
              </a:rPr>
              <a:t>is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most </a:t>
            </a:r>
            <a:r>
              <a:rPr lang="hr-HR" dirty="0" err="1">
                <a:latin typeface="+mj-lt"/>
              </a:rPr>
              <a:t>popular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programming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language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according</a:t>
            </a:r>
            <a:r>
              <a:rPr lang="hr-HR" dirty="0">
                <a:latin typeface="+mj-lt"/>
              </a:rPr>
              <a:t> to </a:t>
            </a:r>
            <a:r>
              <a:rPr lang="hr-HR" dirty="0" err="1">
                <a:latin typeface="+mj-lt"/>
              </a:rPr>
              <a:t>research</a:t>
            </a:r>
            <a:r>
              <a:rPr lang="hr-HR" dirty="0">
                <a:latin typeface="+mj-lt"/>
              </a:rPr>
              <a:t> (</a:t>
            </a:r>
            <a:r>
              <a:rPr lang="hr-HR" dirty="0" err="1">
                <a:latin typeface="+mj-lt"/>
              </a:rPr>
              <a:t>e.g</a:t>
            </a:r>
            <a:r>
              <a:rPr lang="hr-HR" dirty="0">
                <a:latin typeface="+mj-lt"/>
              </a:rPr>
              <a:t>., </a:t>
            </a:r>
            <a:r>
              <a:rPr lang="hr-HR" dirty="0" err="1">
                <a:latin typeface="+mj-lt"/>
              </a:rPr>
              <a:t>RedMonk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Stack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Overflow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surveys</a:t>
            </a:r>
            <a:r>
              <a:rPr lang="hr-HR" dirty="0">
                <a:latin typeface="+mj-lt"/>
              </a:rPr>
              <a:t>).
👉 </a:t>
            </a:r>
            <a:r>
              <a:rPr lang="hr-HR" dirty="0" err="1">
                <a:latin typeface="+mj-lt"/>
              </a:rPr>
              <a:t>Frontend</a:t>
            </a:r>
            <a:r>
              <a:rPr lang="hr-HR" dirty="0">
                <a:latin typeface="+mj-lt"/>
              </a:rPr>
              <a:t> – HTML/CSS </a:t>
            </a:r>
            <a:r>
              <a:rPr lang="hr-HR" dirty="0" err="1">
                <a:latin typeface="+mj-lt"/>
              </a:rPr>
              <a:t>manipulation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animations</a:t>
            </a:r>
            <a:r>
              <a:rPr lang="hr-HR" dirty="0">
                <a:latin typeface="+mj-lt"/>
              </a:rPr>
              <a:t>, UI/UX </a:t>
            </a:r>
            <a:r>
              <a:rPr lang="hr-HR" dirty="0" err="1">
                <a:latin typeface="+mj-lt"/>
              </a:rPr>
              <a:t>improvements</a:t>
            </a:r>
            <a:r>
              <a:rPr lang="hr-HR" dirty="0">
                <a:latin typeface="+mj-lt"/>
              </a:rPr>
              <a:t>.
👉 </a:t>
            </a:r>
            <a:r>
              <a:rPr lang="hr-HR" dirty="0" err="1">
                <a:latin typeface="+mj-lt"/>
              </a:rPr>
              <a:t>Backend</a:t>
            </a:r>
            <a:r>
              <a:rPr lang="hr-HR" dirty="0">
                <a:latin typeface="+mj-lt"/>
              </a:rPr>
              <a:t> – Node.js </a:t>
            </a:r>
            <a:r>
              <a:rPr lang="hr-HR" dirty="0" err="1">
                <a:latin typeface="+mj-lt"/>
              </a:rPr>
              <a:t>allows</a:t>
            </a:r>
            <a:r>
              <a:rPr lang="hr-HR" dirty="0">
                <a:latin typeface="+mj-lt"/>
              </a:rPr>
              <a:t> JavaScript to </a:t>
            </a:r>
            <a:r>
              <a:rPr lang="hr-HR" dirty="0" err="1">
                <a:latin typeface="+mj-lt"/>
              </a:rPr>
              <a:t>run</a:t>
            </a:r>
            <a:r>
              <a:rPr lang="hr-HR" dirty="0">
                <a:latin typeface="+mj-lt"/>
              </a:rPr>
              <a:t> on </a:t>
            </a:r>
            <a:r>
              <a:rPr lang="hr-HR" dirty="0" err="1">
                <a:latin typeface="+mj-lt"/>
              </a:rPr>
              <a:t>servers</a:t>
            </a:r>
            <a:r>
              <a:rPr lang="hr-HR" dirty="0">
                <a:latin typeface="+mj-lt"/>
              </a:rPr>
              <a:t>.
👉 Mobile </a:t>
            </a:r>
            <a:r>
              <a:rPr lang="hr-HR" dirty="0" err="1">
                <a:latin typeface="+mj-lt"/>
              </a:rPr>
              <a:t>apps</a:t>
            </a:r>
            <a:r>
              <a:rPr lang="hr-HR" dirty="0">
                <a:latin typeface="+mj-lt"/>
              </a:rPr>
              <a:t> – </a:t>
            </a:r>
            <a:r>
              <a:rPr lang="hr-HR" dirty="0" err="1">
                <a:latin typeface="+mj-lt"/>
              </a:rPr>
              <a:t>React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Native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allows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you</a:t>
            </a:r>
            <a:r>
              <a:rPr lang="hr-HR" dirty="0">
                <a:latin typeface="+mj-lt"/>
              </a:rPr>
              <a:t> to </a:t>
            </a:r>
            <a:r>
              <a:rPr lang="hr-HR" dirty="0" err="1">
                <a:latin typeface="+mj-lt"/>
              </a:rPr>
              <a:t>develop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mobile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apps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using</a:t>
            </a:r>
            <a:r>
              <a:rPr lang="hr-HR" dirty="0">
                <a:latin typeface="+mj-lt"/>
              </a:rPr>
              <a:t> JavaScript.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6190079" y="1848172"/>
            <a:ext cx="5506460" cy="3161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dirty="0">
                <a:latin typeface="+mj-lt"/>
              </a:rPr>
              <a:t>🔹 Java vs JavaScript? – They have about as much in common as the emperor (car) and carpet.
🔹 JavaScript is an interpreted language – It is executed line by line in the browser.
🔹 Java is a compiled language – It is first compiled into an executable file, then it is run.
🔹 Why "Java" in JavaScript? – In the 90s, the name Java was popular, so Netscape took advantage of that popularity.</a:t>
            </a:r>
            <a:endParaRPr lang="hr-H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7210052" y="2024189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997656" y="2494710"/>
            <a:ext cx="46411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✔ The function receives the amount of money.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Calculates how many bottles of milk he can buy (1 bottle = $1.5).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✔ Returns change (money left over after purchase).</a:t>
            </a:r>
            <a:endParaRPr lang="hr-HR" sz="20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Return allows the function to return a value that can be used later.
👉 The No Return function performs an action, but does not return any result.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964" y="4698999"/>
            <a:ext cx="5343036" cy="710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7" y="5158048"/>
            <a:ext cx="4058809" cy="1440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7" y="3429000"/>
            <a:ext cx="6326406" cy="14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305211"/>
            <a:ext cx="5045481" cy="102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522834"/>
            <a:ext cx="4875291" cy="839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293363"/>
            <a:ext cx="4484754" cy="1554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743" y="4345066"/>
            <a:ext cx="5944721" cy="693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💡By combining multiple functions, we improve the organization of the code!</a:t>
            </a:r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43151-C4EA-C88D-2652-C751E4CEF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CC64-9CCB-D7B6-B72B-CEA5DA28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A49E-96E0-76BF-5789-1B529D0E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Function parameters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return</a:t>
            </a:r>
            <a:endParaRPr lang="en-US" dirty="0"/>
          </a:p>
          <a:p>
            <a:r>
              <a:rPr lang="en-US" dirty="0"/>
              <a:t>MDN Web Docs – </a:t>
            </a:r>
            <a:r>
              <a:rPr lang="en-US" dirty="0">
                <a:hlinkClick r:id="rId4"/>
              </a:rPr>
              <a:t>Functions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05450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1952084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Multiple conditions</a:t>
            </a:r>
            <a:endParaRPr lang="hr-HR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1952084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One condition </a:t>
            </a:r>
            <a:endParaRPr lang="hr-HR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193277"/>
            <a:ext cx="63415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Conditions allow you to control the flow of the program
👉 We can create advanced logics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1" y="2613590"/>
            <a:ext cx="4941109" cy="1427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60" y="261359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Always use === for precise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💡By combining comparison operators, we can make more complex logic.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2" y="2087162"/>
            <a:ext cx="6435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Logical operators allow you to check multiple conditions at once.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814571"/>
            <a:ext cx="4735891" cy="1238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38" y="4810623"/>
            <a:ext cx="3224849" cy="1195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61" y="4810623"/>
            <a:ext cx="3359991" cy="13391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5928-C9FA-1F3D-798E-A6369209B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5129-033D-78B5-87A0-51776057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FCF2D-AF8B-7794-D740-07CD91E3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Control flow and error handling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Comparison operators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Effective JavaScript</a:t>
            </a:r>
            <a:r>
              <a:rPr lang="hr-HR" dirty="0"/>
              <a:t> by David Herman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JS: Types &amp; Grammar</a:t>
            </a:r>
            <a:r>
              <a:rPr lang="hr-HR" dirty="0"/>
              <a:t> by Kyle Simpson</a:t>
            </a:r>
          </a:p>
        </p:txBody>
      </p:sp>
    </p:spTree>
    <p:extLst>
      <p:ext uri="{BB962C8B-B14F-4D97-AF65-F5344CB8AC3E}">
        <p14:creationId xmlns:p14="http://schemas.microsoft.com/office/powerpoint/2010/main" val="132478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Document object model</a:t>
            </a:r>
            <a:endParaRPr lang="hr-HR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DOM is a website model that allows JavaScript to modify HTML and CSS in real-time.
👉 When the page loads, the browser converts HTML into a DOM object that we can select and manipulate.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1837"/>
            <a:ext cx="6300267" cy="212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81539"/>
            <a:ext cx="7160717" cy="62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Allows you to change HTML elements (text, color, content...)
👉 Interaction with the user (clicks, typewriter, input fields...)
👉 Automate changes without refreshing the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0" y="3442561"/>
            <a:ext cx="7703971" cy="1867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1" y="5716921"/>
            <a:ext cx="11086236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👉</a:t>
            </a:r>
            <a:r>
              <a:rPr lang="hr-HR" sz="2400" dirty="0" err="1">
                <a:latin typeface="+mj-lt"/>
              </a:rPr>
              <a:t>Changing</a:t>
            </a:r>
            <a:r>
              <a:rPr lang="hr-HR" sz="2400" dirty="0">
                <a:latin typeface="+mj-lt"/>
              </a:rPr>
              <a:t> HTML </a:t>
            </a:r>
            <a:r>
              <a:rPr lang="hr-HR" sz="2400" dirty="0" err="1">
                <a:latin typeface="+mj-lt"/>
              </a:rPr>
              <a:t>Elements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7127"/>
            <a:ext cx="5650717" cy="629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99580"/>
            <a:ext cx="5178632" cy="629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+mj-lt"/>
              </a:rPr>
              <a:t>👉</a:t>
            </a:r>
            <a:r>
              <a:rPr lang="hr-HR" sz="2400" dirty="0" err="1">
                <a:latin typeface="+mj-lt"/>
              </a:rPr>
              <a:t>changing</a:t>
            </a:r>
            <a:r>
              <a:rPr lang="hr-HR" sz="2400" dirty="0">
                <a:latin typeface="+mj-lt"/>
              </a:rPr>
              <a:t> CSS </a:t>
            </a:r>
            <a:r>
              <a:rPr lang="hr-HR" sz="2400" dirty="0" err="1">
                <a:latin typeface="+mj-lt"/>
              </a:rPr>
              <a:t>styles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89472"/>
            <a:ext cx="4291683" cy="515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+mj-lt"/>
              </a:rPr>
              <a:t>👉simulates click na checkbox.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904264" y="2180279"/>
            <a:ext cx="6145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Exercise</a:t>
            </a:r>
            <a:endParaRPr lang="hr-HR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866743" y="2763665"/>
            <a:ext cx="4646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✔ Select the third &lt;li&gt; element and change its text to your name (WITHOUT changing the HTML)!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B910-9535-3213-6163-A999660C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B9F-1ABA-5F0D-E3E1-8A7795B2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Introduction to JavaScript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“State of JS” survey results (e.g. RedMonk &amp; StackOverflow)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Eloquent JavaScript</a:t>
            </a:r>
            <a:r>
              <a:rPr lang="hr-HR" dirty="0"/>
              <a:t> by Marijn Haverbeke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</a:t>
            </a:r>
            <a:r>
              <a:rPr lang="hr-HR" dirty="0"/>
              <a:t> (book series) by Kyle Simpson ​</a:t>
            </a:r>
          </a:p>
          <a:p>
            <a:r>
              <a:rPr lang="en-US" b="1" dirty="0"/>
              <a:t>https://github.com/rwaldron/idiomatic.js – </a:t>
            </a:r>
            <a:r>
              <a:rPr lang="en-US" b="1" dirty="0" err="1"/>
              <a:t>JAvascript</a:t>
            </a:r>
            <a:r>
              <a:rPr lang="en-US" b="1" dirty="0"/>
              <a:t> code </a:t>
            </a:r>
            <a:r>
              <a:rPr lang="en-US" b="1" dirty="0" err="1"/>
              <a:t>convetion</a:t>
            </a:r>
            <a:r>
              <a:rPr lang="en-US" b="1" dirty="0"/>
              <a:t>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9347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💡</a:t>
            </a:r>
            <a:r>
              <a:rPr lang="en-US" sz="2000" dirty="0" err="1">
                <a:latin typeface="+mj-lt"/>
              </a:rPr>
              <a:t>querySelector</a:t>
            </a:r>
            <a:r>
              <a:rPr lang="en-US" sz="2000" dirty="0">
                <a:latin typeface="+mj-lt"/>
              </a:rPr>
              <a:t>() and </a:t>
            </a:r>
            <a:r>
              <a:rPr lang="en-US" sz="2000" dirty="0" err="1">
                <a:latin typeface="+mj-lt"/>
              </a:rPr>
              <a:t>querySelectorAll</a:t>
            </a:r>
            <a:r>
              <a:rPr lang="en-US" sz="2000" dirty="0">
                <a:latin typeface="+mj-lt"/>
              </a:rPr>
              <a:t>() are the most powerful because they can select IDs, classes, and tags at the same time.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1848039"/>
            <a:ext cx="4499959" cy="22589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66" y="4227791"/>
            <a:ext cx="3954393" cy="1688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762" y="4242373"/>
            <a:ext cx="4751334" cy="1525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✔ Change the color of the Google link using JavaScript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32EE-2380-E729-B04F-B6E0FC4BB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AC97-12BD-209D-6384-ABA4AC77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9C524-C44D-1702-96AA-070FCF9B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03" y="177952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Element.querySelector()</a:t>
            </a:r>
            <a:endParaRPr lang="en-US" dirty="0"/>
          </a:p>
          <a:p>
            <a:r>
              <a:rPr lang="hr-HR" dirty="0"/>
              <a:t>MDN Web Docs – </a:t>
            </a:r>
            <a:r>
              <a:rPr lang="hr-HR" dirty="0">
                <a:hlinkClick r:id="rId3"/>
              </a:rPr>
              <a:t>Document.querySelectorAll()</a:t>
            </a:r>
            <a:endParaRPr lang="en-US" dirty="0"/>
          </a:p>
          <a:p>
            <a:r>
              <a:rPr lang="en-US" i="1" dirty="0"/>
              <a:t>DOM Enlightenment</a:t>
            </a:r>
            <a:r>
              <a:rPr lang="en-US" dirty="0"/>
              <a:t> by Cody Lindley</a:t>
            </a:r>
          </a:p>
          <a:p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14559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D9F00-E0DC-B62E-A86E-510B187C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A70A9-87CB-59A1-DD1A-9BC837F8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469C0-8EE1-6AE2-856A-87534278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362" y="1785821"/>
            <a:ext cx="5228907" cy="48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We can use double ("") or single ('') quotation marks for text.
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👉 Recommendation: Double quotes for text data in JavaScript.
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👉 Developers should follow the same writing styles for readability.</a:t>
            </a:r>
            <a:endParaRPr lang="hr-HR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4339004"/>
            <a:ext cx="4873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Bad practice!
👉 Difficult to maintain and debugging.
👉 It's inseparable from HTML.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08" y="3139620"/>
            <a:ext cx="4347252" cy="76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06" y="2177660"/>
            <a:ext cx="3051280" cy="3263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Better than inline JavaScript, but still not optimal for larger projects.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Inline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217113" y="1690688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Condensed" panose="020B0502040204020203" pitchFamily="34" charset="0"/>
              </a:rPr>
              <a:t>Intern </a:t>
            </a:r>
            <a:r>
              <a:rPr lang="en-US" sz="2000" dirty="0" err="1">
                <a:latin typeface="Bahnschrift SemiCondensed" panose="020B0502040204020203" pitchFamily="34" charset="0"/>
              </a:rPr>
              <a:t>Javascript</a:t>
            </a:r>
            <a:endParaRPr lang="hr-HR" sz="20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1848957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Extern </a:t>
            </a:r>
            <a:r>
              <a:rPr lang="en-US" sz="2000" dirty="0" err="1">
                <a:latin typeface="+mj-lt"/>
              </a:rPr>
              <a:t>Javascript</a:t>
            </a:r>
            <a:endParaRPr lang="hr-HR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655127"/>
            <a:ext cx="48732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 </a:t>
            </a:r>
            <a:r>
              <a:rPr lang="hr-HR" sz="2000" dirty="0" err="1">
                <a:latin typeface="+mj-lt"/>
              </a:rPr>
              <a:t>Better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code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organization</a:t>
            </a:r>
            <a:r>
              <a:rPr lang="hr-HR" sz="2000" dirty="0">
                <a:latin typeface="+mj-lt"/>
              </a:rPr>
              <a:t>
👉 </a:t>
            </a:r>
            <a:r>
              <a:rPr lang="hr-HR" sz="2000" dirty="0" err="1">
                <a:latin typeface="+mj-lt"/>
              </a:rPr>
              <a:t>Easier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maintenance</a:t>
            </a:r>
            <a:r>
              <a:rPr lang="hr-HR" sz="2000" dirty="0">
                <a:latin typeface="+mj-lt"/>
              </a:rPr>
              <a:t>
👉 </a:t>
            </a:r>
            <a:r>
              <a:rPr lang="hr-HR" sz="2000" dirty="0" err="1">
                <a:latin typeface="+mj-lt"/>
              </a:rPr>
              <a:t>Better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performance</a:t>
            </a:r>
            <a:r>
              <a:rPr lang="hr-HR" sz="2000" dirty="0">
                <a:latin typeface="+mj-lt"/>
              </a:rPr>
              <a:t>
👉 </a:t>
            </a:r>
            <a:r>
              <a:rPr lang="hr-HR" sz="2000" dirty="0" err="1">
                <a:latin typeface="+mj-lt"/>
              </a:rPr>
              <a:t>Allows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caching</a:t>
            </a:r>
            <a:r>
              <a:rPr lang="hr-HR" sz="2000" dirty="0">
                <a:latin typeface="+mj-lt"/>
              </a:rPr>
              <a:t>, </a:t>
            </a:r>
            <a:r>
              <a:rPr lang="hr-HR" sz="2000" dirty="0" err="1">
                <a:latin typeface="+mj-lt"/>
              </a:rPr>
              <a:t>which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speeds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up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page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loading</a:t>
            </a:r>
            <a:r>
              <a:rPr lang="hr-HR" sz="2000" dirty="0">
                <a:latin typeface="+mj-lt"/>
              </a:rPr>
              <a:t>
👉 </a:t>
            </a:r>
            <a:r>
              <a:rPr lang="hr-HR" sz="2000" dirty="0" err="1">
                <a:latin typeface="+mj-lt"/>
              </a:rPr>
              <a:t>The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page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works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faster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by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displaying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the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content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first</a:t>
            </a:r>
            <a:r>
              <a:rPr lang="hr-HR" sz="2000" dirty="0">
                <a:latin typeface="+mj-lt"/>
              </a:rPr>
              <a:t>, </a:t>
            </a:r>
            <a:r>
              <a:rPr lang="hr-HR" sz="2000" dirty="0" err="1">
                <a:latin typeface="+mj-lt"/>
              </a:rPr>
              <a:t>then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running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javascript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8710"/>
            <a:ext cx="3011501" cy="2140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839519"/>
            <a:ext cx="48732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The JavaScript will run before the HTML is loaded.
👉 If the script tries to change HTML elements that have not yet been loaded, we will get an error.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35987" y="4608827"/>
            <a:ext cx="36305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 They allow us to use the data in the program correctly.
👉 They prevent errors – we cannot, for example, add a string and a number:</a:t>
            </a:r>
            <a:endParaRPr lang="hr-HR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 </a:t>
            </a:r>
            <a:r>
              <a:rPr lang="en-US" sz="2000" dirty="0">
                <a:latin typeface="+mj-lt"/>
              </a:rPr>
              <a:t>String</a:t>
            </a:r>
            <a:endParaRPr lang="hr-HR" sz="20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 </a:t>
            </a:r>
            <a:r>
              <a:rPr lang="en-US" sz="2000" dirty="0">
                <a:latin typeface="+mj-lt"/>
              </a:rPr>
              <a:t>Boolean (true/false)</a:t>
            </a:r>
            <a:endParaRPr lang="hr-HR" sz="20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 </a:t>
            </a:r>
            <a:r>
              <a:rPr lang="en-US" sz="2000" dirty="0">
                <a:latin typeface="+mj-lt"/>
              </a:rPr>
              <a:t>How the browser recognizes</a:t>
            </a:r>
            <a:endParaRPr lang="hr-HR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</a:t>
            </a:r>
            <a:r>
              <a:rPr lang="en-US" sz="2000" dirty="0">
                <a:latin typeface="+mj-lt"/>
              </a:rPr>
              <a:t>Numbers</a:t>
            </a:r>
            <a:endParaRPr lang="hr-HR" sz="2000" dirty="0">
              <a:latin typeface="+mj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014" y="5308156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75B98-B939-3113-8807-AE91C750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426-7AB8-C325-E3D5-C5E430B7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602C4-0C54-4124-3FB2-8891F55B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2"/>
              </a:rPr>
              <a:t>JavaScript data types and data structures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JavaScript Info – Types, values, objects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MDN Web Docs – </a:t>
            </a:r>
            <a:r>
              <a:rPr lang="hr-HR" dirty="0">
                <a:hlinkClick r:id="rId3"/>
              </a:rPr>
              <a:t>&lt;script&gt;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Google Developers – Loading JS Efficiently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You Don’t Know JS: Types &amp; Grammar</a:t>
            </a:r>
            <a:r>
              <a:rPr lang="hr-HR" dirty="0"/>
              <a:t> by Kyle Simpson</a:t>
            </a:r>
          </a:p>
        </p:txBody>
      </p:sp>
    </p:spTree>
    <p:extLst>
      <p:ext uri="{BB962C8B-B14F-4D97-AF65-F5344CB8AC3E}">
        <p14:creationId xmlns:p14="http://schemas.microsoft.com/office/powerpoint/2010/main" val="197896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843336"/>
            <a:ext cx="6145618" cy="963136"/>
            <a:chOff x="517451" y="2209659"/>
            <a:chExt cx="6145618" cy="9631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209659"/>
              <a:ext cx="6145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sz="2000" dirty="0">
                  <a:latin typeface="+mj-lt"/>
                </a:rPr>
                <a:t>👉 </a:t>
              </a:r>
              <a:r>
                <a:rPr lang="en-US" sz="2000" dirty="0">
                  <a:latin typeface="+mj-lt"/>
                </a:rPr>
                <a:t>Declaration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42" y="2609769"/>
              <a:ext cx="2734708" cy="56302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7270995" y="3573634"/>
            <a:ext cx="4921005" cy="1192971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7246659" y="2952295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Exercise</a:t>
            </a:r>
            <a:endParaRPr lang="hr-HR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+mj-lt"/>
              </a:rPr>
              <a:t>👉 </a:t>
            </a:r>
            <a:r>
              <a:rPr lang="hr-HR" sz="2000" dirty="0" err="1">
                <a:latin typeface="+mj-lt"/>
              </a:rPr>
              <a:t>Change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in</a:t>
            </a:r>
            <a:r>
              <a:rPr lang="hr-HR" sz="2000" dirty="0">
                <a:latin typeface="+mj-lt"/>
              </a:rPr>
              <a:t> </a:t>
            </a:r>
            <a:r>
              <a:rPr lang="hr-HR" sz="2000" dirty="0" err="1">
                <a:latin typeface="+mj-lt"/>
              </a:rPr>
              <a:t>value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👉They allow data to be reused without repeating the code.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👉 They help organize the program.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👉 They allow you to customize and change data during program execution.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Bahnschrift Semi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498</TotalTime>
  <Words>2376</Words>
  <Application>Microsoft Office PowerPoint</Application>
  <PresentationFormat>Widescreen</PresentationFormat>
  <Paragraphs>239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Bahnschrift</vt:lpstr>
      <vt:lpstr>Bahnschrift SemiBold</vt:lpstr>
      <vt:lpstr>Bahnschrift SemiCondensed</vt:lpstr>
      <vt:lpstr>Bahnschrift SemiLight</vt:lpstr>
      <vt:lpstr>Calibri</vt:lpstr>
      <vt:lpstr>Montserrat</vt:lpstr>
      <vt:lpstr>Tema sustava Office</vt:lpstr>
      <vt:lpstr>JAVASCRIPT</vt:lpstr>
      <vt:lpstr>JAVASCRIPT</vt:lpstr>
      <vt:lpstr>PowerPoint Presentation</vt:lpstr>
      <vt:lpstr>JAVASCRIPT – FIRST STEPS</vt:lpstr>
      <vt:lpstr>JAVASCRIPT – INTEGRATION</vt:lpstr>
      <vt:lpstr>JAVASCRIPT – INTEGRATION</vt:lpstr>
      <vt:lpstr>JAVASCRIPT – INTEGRATION</vt:lpstr>
      <vt:lpstr>PowerPoint Presentation</vt:lpstr>
      <vt:lpstr>JAVASCRIPT – VARIABLE</vt:lpstr>
      <vt:lpstr>JAVASCRIPT – VARIABLE</vt:lpstr>
      <vt:lpstr>JAVASCRIPT – VARIABLE</vt:lpstr>
      <vt:lpstr>JAVASCRIPT – VARIABLE NAMING</vt:lpstr>
      <vt:lpstr>PowerPoint Presentation</vt:lpstr>
      <vt:lpstr>JAVASCRIPT – LENGTH</vt:lpstr>
      <vt:lpstr>JAVASCRIPT – SLICE</vt:lpstr>
      <vt:lpstr>JAVASCRIPT – MATHEMATICS</vt:lpstr>
      <vt:lpstr>PowerPoint Presentation</vt:lpstr>
      <vt:lpstr>JAVASCRIPT – FUNCTIONS</vt:lpstr>
      <vt:lpstr>JAVASCRIPT – FUNCTIONS</vt:lpstr>
      <vt:lpstr>JAVASCRIPT – FUNCTIONS</vt:lpstr>
      <vt:lpstr>JAVASCRIPT – FUNCTIONS</vt:lpstr>
      <vt:lpstr>PowerPoint Presentation</vt:lpstr>
      <vt:lpstr>JAVASCRIPT – CONDITIONS</vt:lpstr>
      <vt:lpstr>JAVASCRIPT – COMPARATORS</vt:lpstr>
      <vt:lpstr>JAVASCRIPT – LOGICAL OPERATORS</vt:lpstr>
      <vt:lpstr>PowerPoint Presentation</vt:lpstr>
      <vt:lpstr>JAVASCRIPT – DOM</vt:lpstr>
      <vt:lpstr>JAVASCRIPT – DOM</vt:lpstr>
      <vt:lpstr>JAVASCRIPT – DOM</vt:lpstr>
      <vt:lpstr>JAVASCRIPT – DOM</vt:lpstr>
      <vt:lpstr>PowerPoint Presentation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171</cp:revision>
  <dcterms:created xsi:type="dcterms:W3CDTF">2024-02-12T13:35:47Z</dcterms:created>
  <dcterms:modified xsi:type="dcterms:W3CDTF">2025-05-19T05:17:16Z</dcterms:modified>
</cp:coreProperties>
</file>